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4" r:id="rId4"/>
    <p:sldId id="270" r:id="rId5"/>
    <p:sldId id="259" r:id="rId6"/>
    <p:sldId id="260" r:id="rId7"/>
    <p:sldId id="258" r:id="rId8"/>
    <p:sldId id="261" r:id="rId9"/>
    <p:sldId id="265" r:id="rId10"/>
    <p:sldId id="271" r:id="rId11"/>
    <p:sldId id="263" r:id="rId12"/>
    <p:sldId id="269" r:id="rId13"/>
    <p:sldId id="272" r:id="rId14"/>
    <p:sldId id="276" r:id="rId15"/>
    <p:sldId id="277" r:id="rId16"/>
    <p:sldId id="273" r:id="rId17"/>
    <p:sldId id="278" r:id="rId18"/>
    <p:sldId id="279" r:id="rId19"/>
    <p:sldId id="266" r:id="rId20"/>
    <p:sldId id="281" r:id="rId21"/>
    <p:sldId id="291" r:id="rId22"/>
    <p:sldId id="292" r:id="rId23"/>
    <p:sldId id="293" r:id="rId24"/>
    <p:sldId id="294" r:id="rId25"/>
    <p:sldId id="295" r:id="rId26"/>
    <p:sldId id="296" r:id="rId27"/>
    <p:sldId id="282" r:id="rId28"/>
    <p:sldId id="297" r:id="rId29"/>
    <p:sldId id="298" r:id="rId30"/>
    <p:sldId id="299" r:id="rId31"/>
    <p:sldId id="267" r:id="rId32"/>
    <p:sldId id="268" r:id="rId33"/>
    <p:sldId id="280" r:id="rId3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21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5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0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2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1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3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03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14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53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7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94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26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28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1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20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7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7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4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10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7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97374"/>
            <a:ext cx="7754422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Media </a:t>
            </a:r>
            <a:r>
              <a:rPr lang="en-US" sz="485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Spot</a:t>
            </a:r>
            <a:r>
              <a:rPr lang="en-US" sz="48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Transforming Words into Growth Tools</a:t>
            </a:r>
            <a:endParaRPr lang="en-US" sz="4850" b="1" dirty="0"/>
          </a:p>
        </p:txBody>
      </p:sp>
      <p:sp>
        <p:nvSpPr>
          <p:cNvPr id="4" name="Text 1"/>
          <p:cNvSpPr/>
          <p:nvPr/>
        </p:nvSpPr>
        <p:spPr>
          <a:xfrm>
            <a:off x="889396" y="3211235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Media Spot is a digital marketing startup founded by five passionate women, specializing in content creation and copywriting. We help businesses effectively communicate their brand message through creative, persuasive, and high-quality </a:t>
            </a:r>
            <a:r>
              <a:rPr lang="en-US" sz="1900" b="1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b="1" dirty="0"/>
          </a:p>
        </p:txBody>
      </p:sp>
      <p:sp>
        <p:nvSpPr>
          <p:cNvPr id="5" name="Text 2"/>
          <p:cNvSpPr/>
          <p:nvPr/>
        </p:nvSpPr>
        <p:spPr>
          <a:xfrm>
            <a:off x="863797" y="5738218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founders are: </a:t>
            </a:r>
            <a:r>
              <a:rPr lang="en-US" sz="19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Habiba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b="1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Hossam</a:t>
            </a:r>
            <a:r>
              <a:rPr lang="en-US" sz="1900" b="1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Nourhan Gamal, Sara Mohamed, </a:t>
            </a:r>
            <a:r>
              <a:rPr lang="en-US" sz="1900" b="1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Logeen</a:t>
            </a:r>
            <a:r>
              <a:rPr lang="en-US" sz="1900" b="1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b="1" dirty="0" err="1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Wael</a:t>
            </a:r>
            <a:r>
              <a:rPr lang="en-US" sz="1900" b="1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Lamiaa Mohamed.</a:t>
            </a:r>
            <a:endParaRPr lang="en-US" sz="1900" b="1" dirty="0"/>
          </a:p>
        </p:txBody>
      </p:sp>
      <p:sp>
        <p:nvSpPr>
          <p:cNvPr id="6" name="Shape 3"/>
          <p:cNvSpPr/>
          <p:nvPr/>
        </p:nvSpPr>
        <p:spPr>
          <a:xfrm>
            <a:off x="863798" y="691884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18" y="6926461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078" y="6900386"/>
            <a:ext cx="282678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Habiba Hossam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11618"/>
            <a:ext cx="876609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4Ps &amp; 7Ps Marketing Mix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776538"/>
            <a:ext cx="63280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5855" y="30385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People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5855" y="3572113"/>
            <a:ext cx="5803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/>
                </a:solidFill>
                <a:ea typeface="Merriweather" panose="020B0604020202020204"/>
              </a:rPr>
              <a:t>Our team includes expert writers and marketers. They ensure every message fits your brand</a:t>
            </a:r>
            <a:r>
              <a:rPr lang="en-US" sz="2000" dirty="0" smtClean="0">
                <a:solidFill>
                  <a:schemeClr val="bg2"/>
                </a:solidFill>
                <a:ea typeface="Merriweather" panose="020B0604020202020204"/>
              </a:rPr>
              <a:t>.</a:t>
            </a:r>
            <a:endParaRPr lang="en-US" sz="1900" dirty="0">
              <a:solidFill>
                <a:schemeClr val="bg2"/>
              </a:solidFill>
              <a:ea typeface="Merriweather" panose="020B0604020202020204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38668" y="2776538"/>
            <a:ext cx="63280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00724" y="30385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Physical Evidence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700724" y="3572113"/>
            <a:ext cx="5803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Our social media pages, client feedback, and content samples reflect our quality and credibility</a:t>
            </a:r>
            <a:r>
              <a:rPr lang="en-US" sz="2000" dirty="0" smtClean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.</a:t>
            </a:r>
            <a:endParaRPr lang="en-US" sz="2000" dirty="0">
              <a:solidFill>
                <a:schemeClr val="bg2"/>
              </a:solidFill>
              <a:latin typeface="Merriweather" panose="020B0604020202020204"/>
              <a:ea typeface="Merriweather" panose="020B0604020202020204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63798" y="4870609"/>
            <a:ext cx="63280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25855" y="51326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125855" y="5666184"/>
            <a:ext cx="5803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A streamlined system for content planning, creation, and publishing tailored to each client</a:t>
            </a:r>
            <a:r>
              <a:rPr lang="en-US" sz="2000" dirty="0" smtClean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.</a:t>
            </a:r>
            <a:endParaRPr lang="en-US" sz="1900" dirty="0">
              <a:solidFill>
                <a:schemeClr val="bg2"/>
              </a:solidFill>
              <a:latin typeface="Merriweather" panose="020B0604020202020204"/>
              <a:ea typeface="Merriweather" panose="020B0604020202020204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700724" y="51326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700724" y="5666184"/>
            <a:ext cx="5803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59294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3231"/>
            <a:ext cx="931985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Calendar &amp; Action Plan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502337"/>
            <a:ext cx="6150293" cy="33547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613469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content calendar ensures consistent, engaging posts across platforms.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247149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Actions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623929" y="310384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Daily social media posts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358497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Weekly blog articles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623929" y="406610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Bi-weekly reels/videos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3929" y="454723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Monthly performance analysis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4152" y="885341"/>
            <a:ext cx="931985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</a:t>
            </a:r>
            <a:r>
              <a:rPr lang="en-US" sz="485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Calendar</a:t>
            </a:r>
            <a:endParaRPr lang="en-US" sz="4850" b="1" dirty="0"/>
          </a:p>
        </p:txBody>
      </p:sp>
      <p:sp>
        <p:nvSpPr>
          <p:cNvPr id="5" name="Text 2"/>
          <p:cNvSpPr/>
          <p:nvPr/>
        </p:nvSpPr>
        <p:spPr>
          <a:xfrm>
            <a:off x="7623929" y="247149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623929" y="310384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358497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623929" y="406610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3929" y="454723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85" y="1915715"/>
            <a:ext cx="10058400" cy="565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976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25830" y="736640"/>
            <a:ext cx="13373100" cy="84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 Plan </a:t>
            </a:r>
          </a:p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Facebook</a:t>
            </a:r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3052217"/>
            <a:ext cx="6248856" cy="4346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80" y="3082221"/>
            <a:ext cx="6389927" cy="434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1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25830" y="736640"/>
            <a:ext cx="13373100" cy="84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 Plan </a:t>
            </a:r>
          </a:p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Facebook</a:t>
            </a:r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" y="3116089"/>
            <a:ext cx="6450844" cy="43125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11" y="3124540"/>
            <a:ext cx="5745184" cy="43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25830" y="542330"/>
            <a:ext cx="13144500" cy="84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 Plan - Facebook </a:t>
            </a:r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96" y="1988820"/>
            <a:ext cx="3629093" cy="5913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" y="1988821"/>
            <a:ext cx="3543300" cy="5909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91" y="1988821"/>
            <a:ext cx="3660119" cy="58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0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4410" y="553760"/>
            <a:ext cx="12973050" cy="1103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 Plan </a:t>
            </a:r>
          </a:p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Instagram </a:t>
            </a:r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3067111"/>
            <a:ext cx="6096163" cy="4488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893" y="3067110"/>
            <a:ext cx="5802943" cy="44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4410" y="713780"/>
            <a:ext cx="12973050" cy="1103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 Plan </a:t>
            </a:r>
          </a:p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Instagram </a:t>
            </a:r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3296456"/>
            <a:ext cx="6581234" cy="3915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512" y="3298365"/>
            <a:ext cx="6035948" cy="39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6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4410" y="713780"/>
            <a:ext cx="12973050" cy="1103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 Plan </a:t>
            </a:r>
          </a:p>
          <a:p>
            <a:pPr marL="0" indent="0" algn="l">
              <a:lnSpc>
                <a:spcPts val="8350"/>
              </a:lnSpc>
              <a:buNone/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Instagram </a:t>
            </a:r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3298365"/>
            <a:ext cx="6581208" cy="4211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67" y="3298365"/>
            <a:ext cx="6341566" cy="42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16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36790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Content Published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latest ads have launched across multiple platforms, targeting key audiences.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track engagement and optimize in real time to maximize ROI.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187" y="840224"/>
            <a:ext cx="5237202" cy="654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Core Services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87" y="1845588"/>
            <a:ext cx="523637" cy="5236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6255" y="1933337"/>
            <a:ext cx="22611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Social Media Content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466255" y="2713315"/>
            <a:ext cx="2261116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Engaging captions, posts, and storytelling for platforms like Instagram, Facebook, LinkedIn, and X.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189" y="1845588"/>
            <a:ext cx="523637" cy="5236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2257" y="1933337"/>
            <a:ext cx="226123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Website Copy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22257" y="2386132"/>
            <a:ext cx="2261235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Persuasive homepages, about pages, and service descriptions that convert visitors.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310" y="1845588"/>
            <a:ext cx="523637" cy="5236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78378" y="1933337"/>
            <a:ext cx="2261116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Blog Writing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978378" y="2386132"/>
            <a:ext cx="2261116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SEO-optimized articles that drive traffic and establish brand authority.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87" y="4845248"/>
            <a:ext cx="523637" cy="5236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66255" y="4932998"/>
            <a:ext cx="22611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Marketing Campaign Copy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466255" y="5712976"/>
            <a:ext cx="2261116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Compelling advertisements, email marketing content, and promotional materials.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368" y="656630"/>
            <a:ext cx="12223552" cy="118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Published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8" y="2251711"/>
            <a:ext cx="9571791" cy="54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5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368" y="656630"/>
            <a:ext cx="12223552" cy="118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Published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8" y="2119312"/>
            <a:ext cx="10058400" cy="56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4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368" y="656630"/>
            <a:ext cx="12223552" cy="118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Published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8" y="2119312"/>
            <a:ext cx="10058400" cy="56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35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368" y="656630"/>
            <a:ext cx="12223552" cy="118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Published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8" y="2290762"/>
            <a:ext cx="10058400" cy="56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64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368" y="656630"/>
            <a:ext cx="12223552" cy="118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Published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8" y="2165032"/>
            <a:ext cx="10058400" cy="56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22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368" y="656630"/>
            <a:ext cx="12223552" cy="118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Published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8" y="2233612"/>
            <a:ext cx="10058400" cy="56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22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2368" y="656630"/>
            <a:ext cx="12223552" cy="118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350"/>
              </a:lnSpc>
            </a:pP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Published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0198" y="443579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8" y="2176462"/>
            <a:ext cx="10058400" cy="56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8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8078" y="872371"/>
            <a:ext cx="11183422" cy="1219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 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5080" y="4435793"/>
            <a:ext cx="741152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8" y="2400420"/>
            <a:ext cx="9926122" cy="53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72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8078" y="872371"/>
            <a:ext cx="11183422" cy="1219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 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5080" y="4435793"/>
            <a:ext cx="741152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8" y="2279332"/>
            <a:ext cx="10058400" cy="56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8078" y="872371"/>
            <a:ext cx="11183422" cy="1219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 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5080" y="4435793"/>
            <a:ext cx="741152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8" y="2400419"/>
            <a:ext cx="9848348" cy="55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754392"/>
            <a:ext cx="691217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</a:t>
            </a:r>
            <a:r>
              <a:rPr lang="en-US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Canvas Model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895844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business model focuses on creating value through tailored digital marketing solutions, leveraging key partnerships, and maintaining strong customer relationships to drive sustainable growth.</a:t>
            </a:r>
            <a:endParaRPr lang="en-US" sz="19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8078" y="872371"/>
            <a:ext cx="11183422" cy="1219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 </a:t>
            </a:r>
            <a:r>
              <a:rPr lang="en-US" sz="67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 </a:t>
            </a:r>
            <a:endParaRPr lang="en-US" sz="6700" b="1" dirty="0"/>
          </a:p>
        </p:txBody>
      </p:sp>
      <p:sp>
        <p:nvSpPr>
          <p:cNvPr id="4" name="Text 1"/>
          <p:cNvSpPr/>
          <p:nvPr/>
        </p:nvSpPr>
        <p:spPr>
          <a:xfrm>
            <a:off x="6355080" y="4435793"/>
            <a:ext cx="741152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50306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8" y="2400419"/>
            <a:ext cx="9731812" cy="53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94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2953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Controls &amp; KPI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29445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Monitoring key performance indicators keeps our marketing strategy on track.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96691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apply controls to measure ROI, engagement, and conversion effectiveness.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8" y="3639383"/>
            <a:ext cx="12902803" cy="3560683"/>
          </a:xfrm>
          <a:prstGeom prst="roundRect">
            <a:avLst>
              <a:gd name="adj" fmla="val 291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79038" y="3654623"/>
            <a:ext cx="128723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126093" y="3810238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347924" y="3810238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223010" y="3810238"/>
            <a:ext cx="905970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</a:rPr>
              <a:t>✅ Growth in follower count</a:t>
            </a:r>
            <a:endParaRPr lang="en-US" sz="1900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783967" y="3810238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038" y="4360664"/>
            <a:ext cx="1287232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26093" y="4516279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4347924" y="4516279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223010" y="4516280"/>
            <a:ext cx="9059704" cy="39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</a:rPr>
              <a:t>✅ Higher post reach and impressions</a:t>
            </a:r>
            <a:endParaRPr lang="en-US" sz="1900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783967" y="4516279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038" y="5066705"/>
            <a:ext cx="128723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093" y="5222319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223010" y="5222319"/>
            <a:ext cx="584168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</a:rPr>
              <a:t>✅ Improved content engagement (likes, shares, comments</a:t>
            </a:r>
            <a:r>
              <a:rPr lang="en-US" sz="2000" dirty="0" smtClean="0"/>
              <a:t>)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565946" y="5222319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10783967" y="5222319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879038" y="5772745"/>
            <a:ext cx="1287232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126093" y="5928360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223010" y="5928361"/>
            <a:ext cx="5841682" cy="39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</a:rPr>
              <a:t>✅ Increased inbound messages and inquiries</a:t>
            </a:r>
            <a:endParaRPr lang="en-US" sz="1900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565946" y="5928360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10783967" y="5928360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26" name="Shape 24"/>
          <p:cNvSpPr/>
          <p:nvPr/>
        </p:nvSpPr>
        <p:spPr>
          <a:xfrm>
            <a:off x="879038" y="6478786"/>
            <a:ext cx="128723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126093" y="6634401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1223010" y="6634402"/>
            <a:ext cx="5841682" cy="39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</a:rPr>
              <a:t>✅ Consistent posting and content quality</a:t>
            </a:r>
            <a:endParaRPr lang="en-US" sz="1900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565946" y="6634401"/>
            <a:ext cx="271676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10783967" y="6634401"/>
            <a:ext cx="27205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68366"/>
            <a:ext cx="1135927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Recommendations and Improvements</a:t>
            </a:r>
            <a:endParaRPr lang="en-US" sz="4850" b="1" dirty="0"/>
          </a:p>
        </p:txBody>
      </p:sp>
      <p:sp>
        <p:nvSpPr>
          <p:cNvPr id="3" name="Text 1"/>
          <p:cNvSpPr/>
          <p:nvPr/>
        </p:nvSpPr>
        <p:spPr>
          <a:xfrm>
            <a:off x="863798" y="343328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 Lead Conversion: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Refine targeting and optimize call-to-action strategies to boost leads above 15%.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09229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Client Retention: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Strengthen community engagement and offer personalized perks to increase retention.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8517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Content Variety: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Introduce interactive formats like polls and webinars to sustain engagement.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66630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Leverage AI Tools: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Utilize AI for data-driven content personalization and marketing automation.</a:t>
            </a:r>
            <a:endParaRPr lang="en-US" sz="19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23763" y="3700283"/>
            <a:ext cx="3971092" cy="113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9600" b="1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</a:rPr>
              <a:t>Thank You </a:t>
            </a:r>
            <a:endParaRPr lang="en-US" sz="9600" b="1" dirty="0"/>
          </a:p>
        </p:txBody>
      </p:sp>
      <p:sp>
        <p:nvSpPr>
          <p:cNvPr id="3" name="Text 1"/>
          <p:cNvSpPr/>
          <p:nvPr/>
        </p:nvSpPr>
        <p:spPr>
          <a:xfrm>
            <a:off x="863798" y="3433286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09229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8517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66630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0432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68617" y="696992"/>
            <a:ext cx="691217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</a:t>
            </a:r>
            <a:r>
              <a:rPr lang="en-US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Canvas Model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895844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4" y="1783080"/>
            <a:ext cx="10444480" cy="58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7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0919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SWOT Analysis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601628" y="253579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Strengths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863798" y="3007638"/>
            <a:ext cx="3823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Diverse service offerings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488769"/>
            <a:ext cx="3823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Innovation &amp; creativity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3969901"/>
            <a:ext cx="3823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Customer-centric approach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775" y="3444835"/>
            <a:ext cx="369213" cy="3692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43267" y="247411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Weaknesses</a:t>
            </a:r>
            <a:endParaRPr lang="en-US" sz="2400" b="1" dirty="0"/>
          </a:p>
        </p:txBody>
      </p:sp>
      <p:sp>
        <p:nvSpPr>
          <p:cNvPr id="10" name="Text 6"/>
          <p:cNvSpPr/>
          <p:nvPr/>
        </p:nvSpPr>
        <p:spPr>
          <a:xfrm>
            <a:off x="9943267" y="3007638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brand recognition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9943267" y="3488769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Resource constraints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9943267" y="3969901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</a:rPr>
              <a:t>Limited project scale</a:t>
            </a:r>
            <a:endParaRPr lang="en-US" sz="1900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55" y="3444835"/>
            <a:ext cx="369213" cy="36921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775406" y="477559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Opportunities</a:t>
            </a:r>
            <a:endParaRPr lang="en-US" sz="2400" b="1" dirty="0"/>
          </a:p>
        </p:txBody>
      </p:sp>
      <p:sp>
        <p:nvSpPr>
          <p:cNvPr id="16" name="Text 10"/>
          <p:cNvSpPr/>
          <p:nvPr/>
        </p:nvSpPr>
        <p:spPr>
          <a:xfrm>
            <a:off x="9943267" y="5465802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Intense market competition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9943267" y="6045636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Rapid technological changes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9943267" y="6583917"/>
            <a:ext cx="382333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Economic volatility</a:t>
            </a:r>
            <a:endParaRPr lang="en-US" sz="19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55" y="5680115"/>
            <a:ext cx="369213" cy="36921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136197" y="473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Threats</a:t>
            </a:r>
            <a:endParaRPr lang="en-US" sz="2400" b="1" dirty="0"/>
          </a:p>
        </p:txBody>
      </p:sp>
      <p:sp>
        <p:nvSpPr>
          <p:cNvPr id="22" name="Text 14"/>
          <p:cNvSpPr/>
          <p:nvPr/>
        </p:nvSpPr>
        <p:spPr>
          <a:xfrm>
            <a:off x="863798" y="5465802"/>
            <a:ext cx="3823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Tx/>
              <a:buChar char="•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Growing digital marketing </a:t>
            </a:r>
          </a:p>
          <a:p>
            <a:pPr>
              <a:lnSpc>
                <a:spcPts val="3100"/>
              </a:lnSpc>
              <a:buSzPct val="100000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demand</a:t>
            </a:r>
            <a:endParaRPr lang="en-US" sz="1900" dirty="0" smtClean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 smtClean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863798" y="6220182"/>
            <a:ext cx="3823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Tx/>
              <a:buChar char="•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 expansion</a:t>
            </a:r>
            <a:endParaRPr lang="en-US" sz="1900" dirty="0" smtClean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24" name="Text 16"/>
          <p:cNvSpPr/>
          <p:nvPr/>
        </p:nvSpPr>
        <p:spPr>
          <a:xfrm>
            <a:off x="863798" y="6614993"/>
            <a:ext cx="3823216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Tx/>
              <a:buChar char="•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partnerships</a:t>
            </a:r>
            <a:endParaRPr lang="en-US" sz="1900" dirty="0" smtClean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775" y="5680115"/>
            <a:ext cx="369213" cy="3692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201" y="666393"/>
            <a:ext cx="6058495" cy="757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Objectives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48201" y="1611630"/>
            <a:ext cx="181689" cy="1087279"/>
          </a:xfrm>
          <a:prstGeom prst="roundRect">
            <a:avLst>
              <a:gd name="adj" fmla="val 5602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93388" y="1611630"/>
            <a:ext cx="3803213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 Brand Awareness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93388" y="1996202"/>
            <a:ext cx="8731210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dirty="0">
                <a:solidFill>
                  <a:schemeClr val="bg2"/>
                </a:solidFill>
                <a:ea typeface="Merriweather" panose="020B0604020202020204"/>
              </a:rPr>
              <a:t>Reach </a:t>
            </a:r>
            <a:r>
              <a:rPr lang="en-US" sz="2000" b="1" dirty="0">
                <a:solidFill>
                  <a:schemeClr val="bg2"/>
                </a:solidFill>
                <a:ea typeface="Merriweather" panose="020B0604020202020204"/>
              </a:rPr>
              <a:t>5,000 accounts</a:t>
            </a:r>
            <a:r>
              <a:rPr lang="en-US" sz="2000" dirty="0">
                <a:solidFill>
                  <a:schemeClr val="bg2"/>
                </a:solidFill>
                <a:ea typeface="Merriweather" panose="020B0604020202020204"/>
              </a:rPr>
              <a:t> and gain </a:t>
            </a:r>
            <a:r>
              <a:rPr lang="en-US" sz="2000" b="1" dirty="0">
                <a:solidFill>
                  <a:schemeClr val="bg2"/>
                </a:solidFill>
                <a:ea typeface="Merriweather" panose="020B0604020202020204"/>
              </a:rPr>
              <a:t>2,000 new followers</a:t>
            </a:r>
            <a:r>
              <a:rPr lang="en-US" sz="2000" dirty="0">
                <a:solidFill>
                  <a:schemeClr val="bg2"/>
                </a:solidFill>
                <a:ea typeface="Merriweather" panose="020B0604020202020204"/>
              </a:rPr>
              <a:t> on Instagram and </a:t>
            </a:r>
            <a:r>
              <a:rPr lang="en-US" sz="2000" dirty="0" smtClean="0">
                <a:solidFill>
                  <a:schemeClr val="bg2"/>
                </a:solidFill>
                <a:ea typeface="Merriweather" panose="020B0604020202020204"/>
              </a:rPr>
              <a:t>Facebook</a:t>
            </a:r>
          </a:p>
          <a:p>
            <a:pPr>
              <a:lnSpc>
                <a:spcPts val="3050"/>
              </a:lnSpc>
            </a:pPr>
            <a:r>
              <a:rPr lang="en-US" sz="2000" dirty="0" smtClean="0">
                <a:solidFill>
                  <a:schemeClr val="bg2"/>
                </a:solidFill>
                <a:ea typeface="Merriweather" panose="020B0604020202020204"/>
              </a:rPr>
              <a:t> </a:t>
            </a:r>
            <a:r>
              <a:rPr lang="en-US" sz="2000" dirty="0">
                <a:solidFill>
                  <a:schemeClr val="bg2"/>
                </a:solidFill>
                <a:ea typeface="Merriweather" panose="020B0604020202020204"/>
              </a:rPr>
              <a:t>within </a:t>
            </a:r>
            <a:r>
              <a:rPr lang="en-US" sz="2000" b="1" dirty="0">
                <a:solidFill>
                  <a:schemeClr val="bg2"/>
                </a:solidFill>
                <a:ea typeface="Merriweather" panose="020B0604020202020204"/>
              </a:rPr>
              <a:t>6 </a:t>
            </a:r>
            <a:r>
              <a:rPr lang="en-US" sz="2000" b="1" dirty="0" smtClean="0">
                <a:solidFill>
                  <a:schemeClr val="bg2"/>
                </a:solidFill>
                <a:ea typeface="Merriweather" panose="020B0604020202020204"/>
              </a:rPr>
              <a:t>months</a:t>
            </a:r>
            <a:r>
              <a:rPr lang="en-US" sz="2000" dirty="0" smtClean="0">
                <a:solidFill>
                  <a:schemeClr val="bg2"/>
                </a:solidFill>
                <a:ea typeface="Merriweather" panose="020B0604020202020204"/>
              </a:rPr>
              <a:t>.</a:t>
            </a:r>
            <a:endParaRPr lang="en-US" sz="1900" dirty="0">
              <a:solidFill>
                <a:schemeClr val="bg2"/>
              </a:solidFill>
              <a:ea typeface="Merriweather" panose="020B060402020202020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211699" y="3143250"/>
            <a:ext cx="181689" cy="1097280"/>
          </a:xfrm>
          <a:prstGeom prst="roundRect">
            <a:avLst>
              <a:gd name="adj" fmla="val 5602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93068" y="3092649"/>
            <a:ext cx="430827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 Resource Allocation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693068" y="3589377"/>
            <a:ext cx="8367712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dirty="0">
                <a:solidFill>
                  <a:schemeClr val="bg2"/>
                </a:solidFill>
                <a:ea typeface="Merriweather" panose="020B0604020202020204"/>
              </a:rPr>
              <a:t>Improve cost efficiency and streamline workflows within </a:t>
            </a:r>
            <a:r>
              <a:rPr lang="en-US" sz="2000" b="1" dirty="0">
                <a:solidFill>
                  <a:schemeClr val="bg2"/>
                </a:solidFill>
                <a:ea typeface="Merriweather" panose="020B0604020202020204"/>
              </a:rPr>
              <a:t>12 months</a:t>
            </a:r>
            <a:r>
              <a:rPr lang="en-US" sz="2000" dirty="0">
                <a:solidFill>
                  <a:schemeClr val="bg2"/>
                </a:solidFill>
                <a:ea typeface="Merriweather" panose="020B0604020202020204"/>
              </a:rPr>
              <a:t>.</a:t>
            </a:r>
            <a: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  <a:ea typeface="Merriweather" panose="020B0604020202020204"/>
              </a:rPr>
              <a:t>.</a:t>
            </a:r>
            <a:endParaRPr lang="en-US" sz="1900" dirty="0">
              <a:solidFill>
                <a:schemeClr val="bg2"/>
              </a:solidFill>
              <a:latin typeface="Merriweather" panose="020B0604020202020204" charset="0"/>
              <a:ea typeface="Merriweather" panose="020B0604020202020204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575197" y="4482822"/>
            <a:ext cx="181689" cy="1299329"/>
          </a:xfrm>
          <a:prstGeom prst="roundRect">
            <a:avLst>
              <a:gd name="adj" fmla="val 5602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20384" y="4482822"/>
            <a:ext cx="5244584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Strengthen Workforce Development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2120384" y="5006816"/>
            <a:ext cx="8004215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dirty="0" smtClean="0">
                <a:solidFill>
                  <a:schemeClr val="bg2"/>
                </a:solidFill>
                <a:latin typeface="Merriweather" panose="020B0604020202020204"/>
              </a:rPr>
              <a:t>Conduct </a:t>
            </a:r>
            <a:r>
              <a:rPr lang="en-US" sz="2000" b="1" dirty="0">
                <a:solidFill>
                  <a:schemeClr val="bg2"/>
                </a:solidFill>
                <a:latin typeface="Merriweather" panose="020B0604020202020204"/>
              </a:rPr>
              <a:t>12 training sessions</a:t>
            </a:r>
            <a:r>
              <a:rPr lang="en-US" sz="2000" dirty="0">
                <a:solidFill>
                  <a:schemeClr val="bg2"/>
                </a:solidFill>
                <a:latin typeface="Merriweather" panose="020B0604020202020204"/>
              </a:rPr>
              <a:t> and certify </a:t>
            </a:r>
            <a:r>
              <a:rPr lang="en-US" sz="2000" b="1" dirty="0">
                <a:solidFill>
                  <a:schemeClr val="bg2"/>
                </a:solidFill>
                <a:latin typeface="Merriweather" panose="020B0604020202020204"/>
              </a:rPr>
              <a:t>all team members</a:t>
            </a:r>
            <a:r>
              <a:rPr lang="en-US" sz="2000" dirty="0">
                <a:solidFill>
                  <a:schemeClr val="bg2"/>
                </a:solidFill>
                <a:latin typeface="Merriweather" panose="020B0604020202020204"/>
              </a:rPr>
              <a:t> on core skills within </a:t>
            </a:r>
            <a:r>
              <a:rPr lang="en-US" sz="2000" b="1" dirty="0">
                <a:solidFill>
                  <a:schemeClr val="bg2"/>
                </a:solidFill>
                <a:latin typeface="Merriweather" panose="020B0604020202020204"/>
              </a:rPr>
              <a:t>12 months</a:t>
            </a:r>
            <a:r>
              <a:rPr lang="en-US" sz="2000" dirty="0" smtClean="0">
                <a:solidFill>
                  <a:schemeClr val="bg2"/>
                </a:solidFill>
                <a:latin typeface="Merriweather" panose="020B0604020202020204"/>
              </a:rPr>
              <a:t>.</a:t>
            </a:r>
            <a:endParaRPr lang="en-US" sz="1900" dirty="0">
              <a:solidFill>
                <a:schemeClr val="bg2"/>
              </a:solidFill>
              <a:latin typeface="Merriweather" panose="020B0604020202020204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938695" y="6024443"/>
            <a:ext cx="181689" cy="1299329"/>
          </a:xfrm>
          <a:prstGeom prst="roundRect">
            <a:avLst>
              <a:gd name="adj" fmla="val 5602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83882" y="6024443"/>
            <a:ext cx="30291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Services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2483882" y="6548438"/>
            <a:ext cx="7640717" cy="775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dirty="0" smtClean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Introduce </a:t>
            </a:r>
            <a:r>
              <a:rPr lang="en-US" sz="2000" b="1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1 new premium service</a:t>
            </a:r>
            <a:r>
              <a:rPr lang="en-US" sz="2000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 and generate </a:t>
            </a:r>
            <a:r>
              <a:rPr lang="en-US" sz="2000" b="1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15 qualified leads</a:t>
            </a:r>
            <a:r>
              <a:rPr lang="en-US" sz="2000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 for it within </a:t>
            </a:r>
            <a:r>
              <a:rPr lang="en-US" sz="2000" b="1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6 months</a:t>
            </a:r>
            <a:r>
              <a:rPr lang="en-US" sz="2000" dirty="0" smtClean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.</a:t>
            </a:r>
            <a:endParaRPr lang="en-US" sz="2000" dirty="0">
              <a:solidFill>
                <a:schemeClr val="bg2"/>
              </a:solidFill>
              <a:latin typeface="Merriweather" panose="020B0604020202020204"/>
              <a:ea typeface="Merriweather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928" y="833945"/>
            <a:ext cx="923317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Meet Our Buyer Persona: Adam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28" y="2128541"/>
            <a:ext cx="6150293" cy="33547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8" y="2128541"/>
            <a:ext cx="568690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Adam: The Ambitious Business Owner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7623929" y="251406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35 years old, married, from Tanta, Gharbia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58336" y="303737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Social Class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A, A+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356068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Occupation: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Business Owner (Doctor, Engineer, Lawyer, Professor, or Entrepreneur)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623928" y="447880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Strengthen online 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presence, 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 customer engagement, improve brand 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messaging</a:t>
            </a:r>
          </a:p>
          <a:p>
            <a:pPr>
              <a:lnSpc>
                <a:spcPts val="3100"/>
              </a:lnSpc>
            </a:pPr>
            <a:endParaRPr lang="en-US" sz="1900" dirty="0">
              <a:solidFill>
                <a:srgbClr val="E2E6E9"/>
              </a:solidFill>
              <a:latin typeface="Merriweather" pitchFamily="34" charset="0"/>
            </a:endParaRPr>
          </a:p>
          <a:p>
            <a:pPr>
              <a:lnSpc>
                <a:spcPts val="3100"/>
              </a:lnSpc>
            </a:pPr>
            <a:r>
              <a:rPr lang="en-US" sz="2000" b="1" dirty="0" smtClean="0">
                <a:solidFill>
                  <a:schemeClr val="bg2"/>
                </a:solidFill>
                <a:latin typeface="Merriweather" panose="020B0604020202020204" charset="0"/>
              </a:rPr>
              <a:t>Platform: </a:t>
            </a:r>
            <a: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</a:rPr>
              <a:t>Facebook &amp; Instagram</a:t>
            </a:r>
            <a:b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</a:rPr>
            </a:br>
            <a:r>
              <a:rPr lang="en-US" sz="2000" b="1" dirty="0" smtClean="0">
                <a:solidFill>
                  <a:schemeClr val="bg2"/>
                </a:solidFill>
                <a:latin typeface="Merriweather" panose="020B0604020202020204" charset="0"/>
              </a:rPr>
              <a:t>Interests:</a:t>
            </a:r>
            <a:r>
              <a:rPr lang="en-US" sz="2000" dirty="0" smtClean="0">
                <a:solidFill>
                  <a:schemeClr val="bg2"/>
                </a:solidFill>
                <a:latin typeface="Merriweather" panose="020B0604020202020204" charset="0"/>
              </a:rPr>
              <a:t> Business growth, digital marketing, branding, entrepreneurship,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Business podcasts &amp; books, Gym &amp; healthy lifestyle, R</a:t>
            </a:r>
            <a:r>
              <a:rPr lang="en-US" sz="2000" dirty="0" smtClean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eels </a:t>
            </a:r>
            <a:r>
              <a:rPr lang="en-US" sz="2000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browsing, Networking events, Coffee &amp; </a:t>
            </a:r>
            <a:r>
              <a:rPr lang="en-US" sz="2000" dirty="0" err="1" smtClean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Coworking</a:t>
            </a:r>
            <a:r>
              <a:rPr lang="en-US" sz="2000" dirty="0" smtClean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Merriweather" panose="020B0604020202020204"/>
                <a:ea typeface="Merriweather" panose="020B0604020202020204"/>
              </a:rPr>
              <a:t>spaces</a:t>
            </a:r>
            <a:endParaRPr lang="en-US" sz="1900" dirty="0">
              <a:solidFill>
                <a:schemeClr val="bg2"/>
              </a:solidFill>
              <a:latin typeface="Merriweather" panose="020B0604020202020204"/>
              <a:ea typeface="Merriweather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9109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Unique Selling Proposition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720364" y="4281488"/>
            <a:ext cx="704623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 smtClean="0">
                <a:solidFill>
                  <a:schemeClr val="bg2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empower small businesses and emerging brands to grow their online presence through expertly managed social media campaigns, data-driven advertising strategies, and high-quality, SEO-optimized content—delivered with personalized service and real-time performance tracking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4003834"/>
            <a:ext cx="30480" cy="2134553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11618"/>
            <a:ext cx="876609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4Ps &amp; 7Ps Marketing Mix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776538"/>
            <a:ext cx="63280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5855" y="30385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5855" y="3572113"/>
            <a:ext cx="5803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Offering innovative digital marketing services tailored for SMBs and startups.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668" y="2776538"/>
            <a:ext cx="63280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00724" y="303859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700724" y="3572113"/>
            <a:ext cx="5803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Competitive and value-based pricing aligned with client budgets and expectations.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3798" y="4870609"/>
            <a:ext cx="63280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25855" y="51326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Place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125855" y="5666184"/>
            <a:ext cx="5803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Primarily online channels leveraging digital platforms for wide-reaching accessibility.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668" y="4870609"/>
            <a:ext cx="63280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00724" y="51326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Promotion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700724" y="5666184"/>
            <a:ext cx="5803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use of social media, SEO, paid ads, and content marketing to drive leads.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764</Words>
  <Application>Microsoft Office PowerPoint</Application>
  <PresentationFormat>Custom</PresentationFormat>
  <Paragraphs>150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Merriweather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33</cp:revision>
  <dcterms:created xsi:type="dcterms:W3CDTF">2025-05-03T02:49:05Z</dcterms:created>
  <dcterms:modified xsi:type="dcterms:W3CDTF">2025-05-08T15:34:37Z</dcterms:modified>
</cp:coreProperties>
</file>